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0" r:id="rId2"/>
    <p:sldId id="303" r:id="rId3"/>
    <p:sldId id="304" r:id="rId4"/>
    <p:sldId id="305" r:id="rId5"/>
    <p:sldId id="306" r:id="rId6"/>
    <p:sldId id="307" r:id="rId7"/>
    <p:sldId id="308" r:id="rId8"/>
    <p:sldId id="318" r:id="rId9"/>
    <p:sldId id="309" r:id="rId10"/>
    <p:sldId id="310" r:id="rId11"/>
    <p:sldId id="311" r:id="rId12"/>
    <p:sldId id="312" r:id="rId13"/>
    <p:sldId id="313" r:id="rId14"/>
    <p:sldId id="314" r:id="rId15"/>
    <p:sldId id="317" r:id="rId16"/>
    <p:sldId id="320" r:id="rId17"/>
    <p:sldId id="321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5D95AF-AA33-4EA6-86C5-550469BA2C5A}">
          <p14:sldIdLst>
            <p14:sldId id="260"/>
            <p14:sldId id="303"/>
            <p14:sldId id="304"/>
            <p14:sldId id="305"/>
            <p14:sldId id="306"/>
            <p14:sldId id="307"/>
            <p14:sldId id="308"/>
            <p14:sldId id="318"/>
            <p14:sldId id="309"/>
            <p14:sldId id="310"/>
            <p14:sldId id="311"/>
            <p14:sldId id="312"/>
            <p14:sldId id="313"/>
            <p14:sldId id="314"/>
            <p14:sldId id="317"/>
            <p14:sldId id="320"/>
            <p14:sldId id="321"/>
          </p14:sldIdLst>
        </p14:section>
        <p14:section name="Untitled Section" id="{4A99DE5F-978B-40FB-9E07-B700E1AA06A2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67"/>
    <a:srgbClr val="E03D53"/>
    <a:srgbClr val="E2E3E4"/>
    <a:srgbClr val="48484A"/>
    <a:srgbClr val="D7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3"/>
    <p:restoredTop sz="94688"/>
  </p:normalViewPr>
  <p:slideViewPr>
    <p:cSldViewPr snapToGrid="0" snapToObjects="1">
      <p:cViewPr varScale="1">
        <p:scale>
          <a:sx n="70" d="100"/>
          <a:sy n="70" d="100"/>
        </p:scale>
        <p:origin x="3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B398-DB16-8747-8405-B9ABC90D66D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F432B-DF4D-884A-A6FF-F001FDE9B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0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8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15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2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0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9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EBE781-7969-AC48-84DD-901149CE092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9B0F-E0B2-9E46-BAFE-DD1E0AC6A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42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ydia@aaasa.co.z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05776" y="-1"/>
            <a:ext cx="4139217" cy="6850569"/>
          </a:xfrm>
          <a:prstGeom prst="rect">
            <a:avLst/>
          </a:prstGeom>
          <a:solidFill>
            <a:srgbClr val="E03D5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03" y="4107369"/>
            <a:ext cx="48820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232012" y="2644170"/>
            <a:ext cx="2975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Art Direction 511 </a:t>
            </a:r>
            <a:r>
              <a:rPr lang="en-US" sz="4000" b="1" dirty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&amp; </a:t>
            </a:r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512</a:t>
            </a:r>
            <a:endParaRPr lang="en-US" sz="4000" b="1" dirty="0">
              <a:ln w="11430">
                <a:noFill/>
              </a:ln>
              <a:solidFill>
                <a:srgbClr val="E03D53"/>
              </a:solidFill>
              <a:latin typeface="Metric Semi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6215" y="2828836"/>
            <a:ext cx="664645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E03D53"/>
                </a:solidFill>
                <a:latin typeface="Metric Light" panose="020B0303030202060203" pitchFamily="34" charset="77"/>
              </a:rPr>
              <a:t>Zlibrary</a:t>
            </a:r>
            <a:endParaRPr lang="en-US" sz="1600" b="1" u="sng" dirty="0" smtClean="0">
              <a:solidFill>
                <a:srgbClr val="E03D53"/>
              </a:solidFill>
              <a:latin typeface="Metric Light" panose="020B0303030202060203" pitchFamily="34" charset="77"/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  <a:latin typeface="Metric Light" panose="020B0303030202060203"/>
              </a:rPr>
              <a:t>Prescribed </a:t>
            </a:r>
            <a:r>
              <a:rPr lang="en-US" sz="2000" b="1" u="sng" dirty="0" smtClean="0">
                <a:solidFill>
                  <a:srgbClr val="002060"/>
                </a:solidFill>
                <a:latin typeface="Metric Light" panose="020B0303030202060203"/>
              </a:rPr>
              <a:t>reading:</a:t>
            </a:r>
            <a:endParaRPr lang="en-US" sz="2000" b="1" u="sng" dirty="0" smtClean="0">
              <a:solidFill>
                <a:srgbClr val="002060"/>
              </a:solidFill>
              <a:latin typeface="Metric Light" panose="020B0303030202060203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  <a:ea typeface="Calibri" panose="020F0502020204030204" pitchFamily="34" charset="0"/>
              </a:rPr>
              <a:t>Barry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/>
                <a:ea typeface="Calibri" panose="020F0502020204030204" pitchFamily="34" charset="0"/>
              </a:rPr>
              <a:t>, P. (2016). The Advertising Concept Book: Think Now, Design Later. 3rd Ed. United Kingdom: Thames &amp; Hudson</a:t>
            </a:r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  <a:ea typeface="Calibri" panose="020F0502020204030204" pitchFamily="34" charset="0"/>
              </a:rPr>
              <a:t>.</a:t>
            </a:r>
          </a:p>
          <a:p>
            <a:r>
              <a:rPr lang="en-US" sz="2000" b="1" u="sng" dirty="0">
                <a:solidFill>
                  <a:srgbClr val="002060"/>
                </a:solidFill>
                <a:latin typeface="Metric Light" panose="020B0303030202060203"/>
                <a:ea typeface="Calibri" panose="020F0502020204030204" pitchFamily="34" charset="0"/>
              </a:rPr>
              <a:t>Recommended Reading: </a:t>
            </a:r>
          </a:p>
          <a:p>
            <a:r>
              <a:rPr lang="en-GB" sz="2000" dirty="0">
                <a:solidFill>
                  <a:srgbClr val="002060"/>
                </a:solidFill>
                <a:latin typeface="Metric Light" panose="020B0303030202060203"/>
              </a:rPr>
              <a:t>Sullivan, L and </a:t>
            </a:r>
            <a:r>
              <a:rPr lang="en-GB" sz="2000" dirty="0" err="1">
                <a:solidFill>
                  <a:srgbClr val="002060"/>
                </a:solidFill>
                <a:latin typeface="Metric Light" panose="020B0303030202060203"/>
              </a:rPr>
              <a:t>Boches</a:t>
            </a:r>
            <a:r>
              <a:rPr lang="en-GB" sz="2000" dirty="0">
                <a:solidFill>
                  <a:srgbClr val="002060"/>
                </a:solidFill>
                <a:latin typeface="Metric Light" panose="020B0303030202060203"/>
              </a:rPr>
              <a:t>, E (2016).  Hey, Whipple, Squeeze This: The Classic Guide to Creating Great Ads.5</a:t>
            </a:r>
            <a:r>
              <a:rPr lang="en-GB" sz="2000" baseline="30000" dirty="0">
                <a:solidFill>
                  <a:srgbClr val="002060"/>
                </a:solidFill>
                <a:latin typeface="Metric Light" panose="020B0303030202060203"/>
              </a:rPr>
              <a:t>th</a:t>
            </a:r>
            <a:r>
              <a:rPr lang="en-GB" sz="2000" dirty="0">
                <a:solidFill>
                  <a:srgbClr val="002060"/>
                </a:solidFill>
                <a:latin typeface="Metric Light" panose="020B0303030202060203"/>
              </a:rPr>
              <a:t> Ed. United States: Wiley &amp; </a:t>
            </a:r>
            <a:r>
              <a:rPr lang="en-GB" sz="2000" dirty="0" smtClean="0">
                <a:solidFill>
                  <a:srgbClr val="002060"/>
                </a:solidFill>
                <a:latin typeface="Metric Light" panose="020B0303030202060203"/>
              </a:rPr>
              <a:t>Sons.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Metric Light" panose="020B0303030202060203"/>
                <a:ea typeface="Calibri" panose="020F0502020204030204" pitchFamily="34" charset="0"/>
              </a:rPr>
              <a:t>Victore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/>
                <a:ea typeface="Calibri" panose="020F0502020204030204" pitchFamily="34" charset="0"/>
              </a:rPr>
              <a:t>, J. (2019). Feck </a:t>
            </a:r>
            <a:r>
              <a:rPr lang="en-US" sz="2000" dirty="0" err="1">
                <a:solidFill>
                  <a:srgbClr val="002060"/>
                </a:solidFill>
                <a:latin typeface="Metric Light" panose="020B0303030202060203"/>
                <a:ea typeface="Calibri" panose="020F0502020204030204" pitchFamily="34" charset="0"/>
              </a:rPr>
              <a:t>Perfuction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/>
                <a:ea typeface="Calibri" panose="020F0502020204030204" pitchFamily="34" charset="0"/>
              </a:rPr>
              <a:t>: Dangerous Ideas on the Business of Life. United States:  Chronicle Books.</a:t>
            </a:r>
            <a:endParaRPr lang="en-US" sz="2000" dirty="0" smtClean="0">
              <a:solidFill>
                <a:srgbClr val="002060"/>
              </a:solidFill>
              <a:latin typeface="Metric Light" panose="020B0303030202060203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11667"/>
              </a:solidFill>
              <a:latin typeface="Metric Light" panose="020B03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076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2310" y="2828836"/>
            <a:ext cx="49404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/>
              </a:rPr>
              <a:t>Zlibrary</a:t>
            </a:r>
          </a:p>
          <a:p>
            <a:r>
              <a:rPr lang="en-US" sz="2000" b="1" u="sng" dirty="0">
                <a:solidFill>
                  <a:srgbClr val="002060"/>
                </a:solidFill>
                <a:latin typeface="Metric Light" panose="020B0303030202060203"/>
              </a:rPr>
              <a:t>Prescribed Reading</a:t>
            </a:r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</a:rPr>
              <a:t>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</a:rPr>
              <a:t>Davis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/>
              </a:rPr>
              <a:t>, D. (2016). Creative Strategy and the Business of Design. Cincinnati: Adams Media </a:t>
            </a:r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</a:rPr>
              <a:t>Corporation.</a:t>
            </a:r>
            <a:endParaRPr lang="en-US" sz="2000" dirty="0">
              <a:solidFill>
                <a:srgbClr val="002060"/>
              </a:solidFill>
              <a:latin typeface="Metric Light" panose="020B0303030202060203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1241944" y="2936558"/>
            <a:ext cx="2661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Industry Practice 600</a:t>
            </a:r>
            <a:endParaRPr lang="en-US" sz="4000" b="1" dirty="0">
              <a:ln w="11430">
                <a:noFill/>
              </a:ln>
              <a:solidFill>
                <a:srgbClr val="E03D53"/>
              </a:solidFill>
              <a:latin typeface="Metric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8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1446662" y="3105835"/>
            <a:ext cx="27977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03D53"/>
                </a:solidFill>
                <a:latin typeface="Metric Semibold"/>
              </a:rPr>
              <a:t>Graphic Design 621 &amp; 622</a:t>
            </a:r>
            <a:endParaRPr lang="en-US" sz="4000" b="1" dirty="0">
              <a:solidFill>
                <a:srgbClr val="E03D53"/>
              </a:solidFill>
              <a:latin typeface="Metric Semi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8288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dirty="0"/>
          </a:p>
          <a:p>
            <a:endParaRPr lang="en-US" dirty="0" smtClean="0">
              <a:solidFill>
                <a:srgbClr val="011667"/>
              </a:solidFill>
              <a:latin typeface="Metric Light" panose="020B0303030202060203" pitchFamily="34" charset="77"/>
            </a:endParaRPr>
          </a:p>
          <a:p>
            <a:endParaRPr lang="en-US" dirty="0" smtClean="0">
              <a:solidFill>
                <a:srgbClr val="011667"/>
              </a:solidFill>
              <a:latin typeface="Metric Light" panose="020B0303030202060203" pitchFamily="34" charset="77"/>
            </a:endParaRPr>
          </a:p>
          <a:p>
            <a:endParaRPr lang="en-US" dirty="0">
              <a:solidFill>
                <a:srgbClr val="011667"/>
              </a:solidFill>
              <a:latin typeface="Metric Light" panose="020B0303030202060203" pitchFamily="34" charset="7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72500" y="2828836"/>
            <a:ext cx="61687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/>
              </a:rPr>
              <a:t>Zlibrary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/>
              </a:rPr>
              <a:t>Prescribed Reading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/>
              </a:rPr>
              <a:t>:</a:t>
            </a:r>
          </a:p>
          <a:p>
            <a:r>
              <a:rPr lang="en-US" sz="2000" dirty="0" err="1" smtClean="0">
                <a:solidFill>
                  <a:srgbClr val="011667"/>
                </a:solidFill>
                <a:latin typeface="Metric Light" panose="020B0303030202060203"/>
              </a:rPr>
              <a:t>Dabner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, D, Stewart, S and </a:t>
            </a:r>
            <a:r>
              <a:rPr lang="en-US" sz="2000" dirty="0" err="1">
                <a:solidFill>
                  <a:srgbClr val="011667"/>
                </a:solidFill>
                <a:latin typeface="Metric Light" panose="020B0303030202060203"/>
              </a:rPr>
              <a:t>Vickress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, A.(2020). Principles and Practice Graphic Design: Graphic Design School. 7th Ed. United Kingdom: 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/>
              </a:rPr>
              <a:t>Wiley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/>
              </a:rPr>
              <a:t>Recommended Reading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: </a:t>
            </a: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/>
              </a:rPr>
              <a:t>Samara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, T. 2017 Making and Breaking the Grid. Second Edition, Updated and Expanded: A Graphic Design Layout Workshop. 2nd Ed.  Quarto Publishing (Wiley Publishers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/>
              </a:rPr>
              <a:t>). </a:t>
            </a:r>
            <a:endParaRPr lang="en-US" sz="2000" dirty="0">
              <a:solidFill>
                <a:srgbClr val="011667"/>
              </a:solidFill>
              <a:latin typeface="Metric Light" panose="020B03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423690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457" y="2767281"/>
            <a:ext cx="4735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Art Direction 621 &amp; 622</a:t>
            </a:r>
            <a:endParaRPr lang="en-US" sz="4000" b="1" dirty="0">
              <a:ln w="11430">
                <a:noFill/>
              </a:ln>
              <a:solidFill>
                <a:srgbClr val="E03D53"/>
              </a:solidFill>
              <a:latin typeface="Metric Semi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536" y="2828836"/>
            <a:ext cx="5363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 pitchFamily="34" charset="77"/>
              </a:rPr>
              <a:t>Zlibrary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 pitchFamily="34" charset="77"/>
              </a:rPr>
              <a:t>Prescribed </a:t>
            </a:r>
            <a:r>
              <a:rPr lang="en-US" sz="2000" b="1" u="sng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Reading:</a:t>
            </a:r>
            <a:endParaRPr lang="en-US" sz="2000" b="1" u="sng" dirty="0" smtClean="0">
              <a:solidFill>
                <a:srgbClr val="011667"/>
              </a:solidFill>
              <a:latin typeface="Metric Light" panose="020B0303030202060203" pitchFamily="34" charset="77"/>
            </a:endParaRP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Harell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A. (2017). Creative Direction in a Digital World: A Guide to Being a Modern Creative Director 1st Edition. United States: Taylor &amp; Francis Group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.</a:t>
            </a:r>
          </a:p>
          <a:p>
            <a:r>
              <a:rPr lang="en-US" sz="2000" b="1" u="sng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Recommended </a:t>
            </a:r>
            <a:r>
              <a:rPr lang="en-US" sz="2000" b="1" u="sng" dirty="0">
                <a:solidFill>
                  <a:srgbClr val="011667"/>
                </a:solidFill>
                <a:latin typeface="Metric Light" panose="020B0303030202060203" pitchFamily="34" charset="77"/>
              </a:rPr>
              <a:t>Reading</a:t>
            </a:r>
            <a:r>
              <a:rPr lang="en-US" sz="2000" b="1" dirty="0">
                <a:solidFill>
                  <a:srgbClr val="011667"/>
                </a:solidFill>
                <a:latin typeface="Metric Light" panose="020B0303030202060203" pitchFamily="34" charset="77"/>
              </a:rPr>
              <a:t>: </a:t>
            </a: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Barry 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P. (2012). The Advertising Concept Book. London. Thames &amp; 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Hudson.</a:t>
            </a:r>
            <a:endParaRPr lang="en-US" sz="2000" dirty="0">
              <a:solidFill>
                <a:srgbClr val="011667"/>
              </a:solidFill>
              <a:latin typeface="Metric Light" panose="020B03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14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351127" y="3075057"/>
            <a:ext cx="3261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Copywriting 621 &amp; 622 </a:t>
            </a:r>
            <a:endParaRPr lang="en-US" sz="4000" b="1" dirty="0">
              <a:ln w="11430">
                <a:noFill/>
              </a:ln>
              <a:solidFill>
                <a:srgbClr val="E03D53"/>
              </a:solidFill>
              <a:latin typeface="Metric Semi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4137" y="2967335"/>
            <a:ext cx="704224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 pitchFamily="34" charset="77"/>
              </a:rPr>
              <a:t>Zlibrary</a:t>
            </a:r>
          </a:p>
          <a:p>
            <a:r>
              <a:rPr lang="en-US" sz="2000" b="1" u="sng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Prescribed </a:t>
            </a:r>
            <a:r>
              <a:rPr lang="en-US" sz="2000" b="1" u="sng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Reading:</a:t>
            </a:r>
            <a:endParaRPr lang="en-US" sz="2000" b="1" u="sng" dirty="0">
              <a:solidFill>
                <a:srgbClr val="011667"/>
              </a:solidFill>
              <a:latin typeface="Metric Light" panose="020B0303030202060203" pitchFamily="34" charset="77"/>
            </a:endParaRPr>
          </a:p>
          <a:p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Harell, A. (2017). Creative Direction in a Digital World: A Guide to Being a Modern Creative Director 1st Edition. United States: Taylor &amp; Francis Group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.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 pitchFamily="34" charset="77"/>
              </a:rPr>
              <a:t>Recommended Reading: </a:t>
            </a:r>
          </a:p>
          <a:p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Barry P. (2012). The Advertising Concept Book. London. Thames &amp; 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Hudson.</a:t>
            </a:r>
          </a:p>
          <a:p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Sullivan, L. (2016). Hey, Whipple, Squeeze This: The Classic Guide to Creating Great Ads. 5th Ed. New Jersey: John Wiley &amp; Sons.</a:t>
            </a:r>
          </a:p>
          <a:p>
            <a:endParaRPr lang="en-US" dirty="0">
              <a:solidFill>
                <a:srgbClr val="011667"/>
              </a:solidFill>
              <a:latin typeface="Metric Light" panose="020B03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585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968992" y="3244334"/>
            <a:ext cx="3466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03D53"/>
                </a:solidFill>
                <a:latin typeface="Metric Semibold"/>
              </a:rPr>
              <a:t>Typography </a:t>
            </a:r>
            <a:r>
              <a:rPr lang="en-US" sz="4000" b="1" dirty="0">
                <a:solidFill>
                  <a:srgbClr val="E03D53"/>
                </a:solidFill>
                <a:latin typeface="Metric Semibold"/>
              </a:rPr>
              <a:t>511 &amp; 512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5706" y="1859340"/>
            <a:ext cx="610055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/>
              </a:rPr>
              <a:t>Zlibrary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/>
              </a:rPr>
              <a:t>Prescribed Reading</a:t>
            </a:r>
            <a:r>
              <a:rPr lang="en-US" sz="2000" b="1" dirty="0">
                <a:latin typeface="Metric Light" panose="020B0303030202060203"/>
              </a:rPr>
              <a:t>:</a:t>
            </a:r>
            <a:r>
              <a:rPr lang="en-US" sz="2000" dirty="0">
                <a:latin typeface="Metric Light" panose="020B0303030202060203"/>
              </a:rPr>
              <a:t> </a:t>
            </a:r>
          </a:p>
          <a:p>
            <a:r>
              <a:rPr lang="en-US" sz="2000" dirty="0" err="1" smtClean="0">
                <a:solidFill>
                  <a:srgbClr val="011667"/>
                </a:solidFill>
                <a:latin typeface="Metric Light" panose="020B0303030202060203"/>
              </a:rPr>
              <a:t>Sy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, A. (2017). Hand Lettering A to Z: A World of Creative Ideas for Drawing and Designing Alphabets. United States: Rockport 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/>
              </a:rPr>
              <a:t>Publishers</a:t>
            </a:r>
          </a:p>
          <a:p>
            <a:endParaRPr lang="en-US" dirty="0">
              <a:solidFill>
                <a:srgbClr val="011667"/>
              </a:solidFill>
              <a:latin typeface="Metric Light" panose="020B03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25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105469" y="3244334"/>
            <a:ext cx="3126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Drawing 500</a:t>
            </a:r>
            <a:endParaRPr lang="en-US" sz="4000" b="1" dirty="0">
              <a:ln w="11430">
                <a:noFill/>
              </a:ln>
              <a:solidFill>
                <a:srgbClr val="E03D53"/>
              </a:solidFill>
              <a:latin typeface="Metric Semi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3569" y="1982450"/>
            <a:ext cx="6455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03D53"/>
                </a:solidFill>
                <a:latin typeface="Metric Light" panose="020B0303030202060203"/>
              </a:rPr>
              <a:t>Zlibrary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/>
              </a:rPr>
              <a:t>Prescribed Reading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: </a:t>
            </a:r>
          </a:p>
          <a:p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Hardwicke, K, </a:t>
            </a:r>
            <a:r>
              <a:rPr lang="en-US" sz="2000" dirty="0" err="1">
                <a:solidFill>
                  <a:srgbClr val="011667"/>
                </a:solidFill>
                <a:latin typeface="Metric Light" panose="020B0303030202060203"/>
              </a:rPr>
              <a:t>Paiffy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, G. Sims, N. eds. (2017). Artist's drawing techniques. United Kingdom: Dorling Kindersley Limited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/>
              </a:rPr>
              <a:t>.</a:t>
            </a:r>
            <a:endParaRPr lang="en-US" sz="2000" dirty="0">
              <a:solidFill>
                <a:srgbClr val="011667"/>
              </a:solidFill>
              <a:latin typeface="Metric Light" panose="020B0303030202060203"/>
            </a:endParaRP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/>
              </a:rPr>
              <a:t>Recommended Reading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: </a:t>
            </a:r>
          </a:p>
          <a:p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Whitney, S. (2013). Playing with Sketches: 50 Creative Exercises for Designers and Artists. Massachusetts: Rockport.</a:t>
            </a:r>
          </a:p>
        </p:txBody>
      </p:sp>
    </p:spTree>
    <p:extLst>
      <p:ext uri="{BB962C8B-B14F-4D97-AF65-F5344CB8AC3E}">
        <p14:creationId xmlns:p14="http://schemas.microsoft.com/office/powerpoint/2010/main" val="328237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982639" y="3244334"/>
            <a:ext cx="37578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Creative Business Practice </a:t>
            </a:r>
            <a:r>
              <a:rPr lang="en-US" sz="4000" b="1" dirty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621 &amp; 622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6333" y="2828836"/>
            <a:ext cx="51588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/>
              </a:rPr>
              <a:t>Zlibrary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/>
              </a:rPr>
              <a:t>Prescribed Reading:</a:t>
            </a: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/>
              </a:rPr>
              <a:t>Davis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/>
              </a:rPr>
              <a:t>, D. (2016). Creative Strategy and the Business of Design. Cincinnati: Adams Media Corporation.</a:t>
            </a:r>
          </a:p>
        </p:txBody>
      </p:sp>
    </p:spTree>
    <p:extLst>
      <p:ext uri="{BB962C8B-B14F-4D97-AF65-F5344CB8AC3E}">
        <p14:creationId xmlns:p14="http://schemas.microsoft.com/office/powerpoint/2010/main" val="411011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44500"/>
            <a:ext cx="10541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Please </a:t>
            </a:r>
            <a:r>
              <a:rPr lang="en-US" sz="2800" b="1" dirty="0" smtClean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do contact </a:t>
            </a:r>
            <a:r>
              <a:rPr lang="en-US" sz="2800" b="1" dirty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me if you have any </a:t>
            </a:r>
            <a:r>
              <a:rPr lang="en-US" sz="2800" b="1" dirty="0" smtClean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further questions </a:t>
            </a:r>
            <a:r>
              <a:rPr lang="en-US" sz="2800" b="1" dirty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in accessing all of these open access resources and databases.</a:t>
            </a:r>
          </a:p>
          <a:p>
            <a:endParaRPr lang="en-US" sz="2800" b="1" dirty="0">
              <a:ln w="11430">
                <a:noFill/>
              </a:ln>
              <a:solidFill>
                <a:srgbClr val="011667"/>
              </a:solidFill>
              <a:latin typeface="Metric Semibold" charset="0"/>
            </a:endParaRPr>
          </a:p>
          <a:p>
            <a:endParaRPr lang="en-US" sz="2800" b="1" dirty="0">
              <a:ln w="11430">
                <a:noFill/>
              </a:ln>
              <a:solidFill>
                <a:srgbClr val="011667"/>
              </a:solidFill>
              <a:latin typeface="Metric Semibold" charset="0"/>
            </a:endParaRPr>
          </a:p>
          <a:p>
            <a:r>
              <a:rPr lang="en-US" sz="2800" b="1" dirty="0" smtClean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Miss </a:t>
            </a:r>
            <a:r>
              <a:rPr lang="en-US" sz="2800" b="1" dirty="0" err="1" smtClean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Nontobeko</a:t>
            </a:r>
            <a:r>
              <a:rPr lang="en-US" sz="2800" b="1" dirty="0" smtClean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 </a:t>
            </a:r>
            <a:r>
              <a:rPr lang="en-US" sz="2800" b="1" dirty="0" err="1" smtClean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Simelane</a:t>
            </a:r>
            <a:endParaRPr lang="en-US" sz="2800" b="1" dirty="0">
              <a:ln w="11430">
                <a:noFill/>
              </a:ln>
              <a:solidFill>
                <a:srgbClr val="011667"/>
              </a:solidFill>
              <a:latin typeface="Metric Semibold" charset="0"/>
            </a:endParaRPr>
          </a:p>
          <a:p>
            <a:r>
              <a:rPr lang="en-US" sz="2800" b="1" dirty="0" smtClean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Email </a:t>
            </a:r>
            <a:r>
              <a:rPr lang="en-US" sz="2800" b="1" dirty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Address: </a:t>
            </a:r>
            <a:r>
              <a:rPr lang="en-US" sz="2800" b="1" u="sng" dirty="0" smtClean="0">
                <a:ln w="11430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Metric Semibold" charset="0"/>
              </a:rPr>
              <a:t>nsimelane</a:t>
            </a:r>
            <a:r>
              <a:rPr lang="en-US" sz="2800" b="1" u="sng" dirty="0" smtClean="0">
                <a:ln w="11430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Metric Semibold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@aaasa.co.za</a:t>
            </a:r>
            <a:endParaRPr lang="en-US" sz="2800" b="1" u="sng" dirty="0">
              <a:ln w="11430"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latin typeface="Metric Semibold" charset="0"/>
            </a:endParaRPr>
          </a:p>
          <a:p>
            <a:endParaRPr lang="en-US" sz="2800" b="1" dirty="0">
              <a:ln w="11430">
                <a:noFill/>
              </a:ln>
              <a:solidFill>
                <a:srgbClr val="011667"/>
              </a:solidFill>
              <a:latin typeface="Metric Semibold" charset="0"/>
            </a:endParaRPr>
          </a:p>
          <a:p>
            <a:r>
              <a:rPr lang="en-US" sz="2800" b="1" dirty="0">
                <a:ln w="11430">
                  <a:noFill/>
                </a:ln>
                <a:solidFill>
                  <a:srgbClr val="011667"/>
                </a:solidFill>
                <a:latin typeface="Metric Semibold" charset="0"/>
              </a:rPr>
              <a:t>Thank you!</a:t>
            </a:r>
          </a:p>
          <a:p>
            <a:endParaRPr lang="en-US" sz="2800" b="1" dirty="0">
              <a:ln w="11430">
                <a:noFill/>
              </a:ln>
              <a:solidFill>
                <a:srgbClr val="011667"/>
              </a:solidFill>
              <a:latin typeface="Metric Semibold" charset="0"/>
            </a:endParaRPr>
          </a:p>
          <a:p>
            <a:endParaRPr lang="en-US" sz="6600" dirty="0">
              <a:latin typeface="Metric Light" charset="0"/>
              <a:ea typeface="Metric Light" charset="0"/>
              <a:cs typeface="Metric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09" y="2644170"/>
            <a:ext cx="6086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etric Semibold" charset="0"/>
                <a:ea typeface="Metric Semibold" charset="0"/>
                <a:cs typeface="Metric Semibold" charset="0"/>
              </a:rPr>
              <a:t>Download e-books </a:t>
            </a:r>
            <a:r>
              <a:rPr lang="en-US" sz="48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etric Semibold" charset="0"/>
                <a:ea typeface="Metric Semibold" charset="0"/>
                <a:cs typeface="Metric Semibold" charset="0"/>
              </a:rPr>
              <a:t>for Free!</a:t>
            </a:r>
          </a:p>
        </p:txBody>
      </p:sp>
      <p:sp>
        <p:nvSpPr>
          <p:cNvPr id="3" name="Rectangle 2"/>
          <p:cNvSpPr/>
          <p:nvPr/>
        </p:nvSpPr>
        <p:spPr>
          <a:xfrm>
            <a:off x="7001300" y="3105835"/>
            <a:ext cx="35620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Metric Semibold" charset="0"/>
              </a:rPr>
              <a:t>YOU MAY BROWSE BY AUTHORS  NAME, TITLE OF A BOOK OR ISBN NUMBER</a:t>
            </a:r>
          </a:p>
        </p:txBody>
      </p:sp>
    </p:spTree>
    <p:extLst>
      <p:ext uri="{BB962C8B-B14F-4D97-AF65-F5344CB8AC3E}">
        <p14:creationId xmlns:p14="http://schemas.microsoft.com/office/powerpoint/2010/main" val="261398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627" y="3713205"/>
            <a:ext cx="5895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etric Semibold" charset="0"/>
              </a:rPr>
              <a:t>Download free Creative Brand e-books using the below websites</a:t>
            </a:r>
            <a:endParaRPr lang="en-US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etric Semi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00" y="1760561"/>
            <a:ext cx="4667535" cy="46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1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992" y="2459504"/>
            <a:ext cx="4203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Craft &amp; </a:t>
            </a:r>
            <a:r>
              <a:rPr lang="en-US" sz="4000" b="1" dirty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Writing Skills 500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0866" y="2828836"/>
            <a:ext cx="60150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 pitchFamily="34" charset="77"/>
              </a:rPr>
              <a:t>Zlibrary</a:t>
            </a:r>
          </a:p>
          <a:p>
            <a:r>
              <a:rPr lang="en-US" sz="2000" b="1" u="sng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Recommended </a:t>
            </a:r>
            <a:r>
              <a:rPr lang="en-US" sz="2000" b="1" u="sng" dirty="0">
                <a:solidFill>
                  <a:srgbClr val="011667"/>
                </a:solidFill>
                <a:latin typeface="Metric Light" panose="020B0303030202060203" pitchFamily="34" charset="77"/>
              </a:rPr>
              <a:t>reading</a:t>
            </a:r>
            <a:r>
              <a:rPr lang="en-US" sz="2000" u="sng" dirty="0">
                <a:solidFill>
                  <a:srgbClr val="011667"/>
                </a:solidFill>
                <a:latin typeface="Metric Light" panose="020B0303030202060203" pitchFamily="34" charset="77"/>
              </a:rPr>
              <a:t>: </a:t>
            </a:r>
          </a:p>
          <a:p>
            <a:r>
              <a:rPr lang="en-US" sz="2000" dirty="0" err="1" smtClean="0">
                <a:solidFill>
                  <a:srgbClr val="011667"/>
                </a:solidFill>
                <a:latin typeface="Metric Light" panose="020B0303030202060203" pitchFamily="34" charset="77"/>
              </a:rPr>
              <a:t>Whitney,S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. (2013). Playing with Sketches: 50 Creative Exercises for Designers and Artists. Massachusetts: 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Rockport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.</a:t>
            </a:r>
            <a:endParaRPr lang="en-US" sz="2000" dirty="0" smtClean="0">
              <a:solidFill>
                <a:srgbClr val="011667"/>
              </a:solidFill>
              <a:latin typeface="Metric Light" panose="020B0303030202060203" pitchFamily="34" charset="77"/>
            </a:endParaRP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Walter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F. (2016). The Complete Beginner's Guide to Drawing: More than 200 drawing techniques, tips &amp; lessons. USA: Walter Foster Publishing.</a:t>
            </a:r>
          </a:p>
        </p:txBody>
      </p:sp>
    </p:spTree>
    <p:extLst>
      <p:ext uri="{BB962C8B-B14F-4D97-AF65-F5344CB8AC3E}">
        <p14:creationId xmlns:p14="http://schemas.microsoft.com/office/powerpoint/2010/main" val="335159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201004" y="3244334"/>
            <a:ext cx="2429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Design Thinking 500</a:t>
            </a:r>
            <a:endParaRPr lang="en-US" sz="4000" b="1" dirty="0">
              <a:ln w="11430">
                <a:noFill/>
              </a:ln>
              <a:solidFill>
                <a:srgbClr val="E03D53"/>
              </a:solidFill>
              <a:latin typeface="Metric Semi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4275" y="2413338"/>
            <a:ext cx="72189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 pitchFamily="34" charset="77"/>
              </a:rPr>
              <a:t>Zlibrary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 pitchFamily="34" charset="77"/>
              </a:rPr>
              <a:t>Prescribed Reading: </a:t>
            </a:r>
            <a:endParaRPr lang="en-US" sz="2000" dirty="0" smtClean="0">
              <a:solidFill>
                <a:srgbClr val="011667"/>
              </a:solidFill>
              <a:latin typeface="Metric Light" panose="020B0303030202060203" pitchFamily="34" charset="77"/>
            </a:endParaRP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Lewrick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M, Link, P, </a:t>
            </a:r>
            <a:r>
              <a:rPr lang="en-US" sz="2000" dirty="0" err="1">
                <a:solidFill>
                  <a:srgbClr val="011667"/>
                </a:solidFill>
                <a:latin typeface="Metric Light" panose="020B0303030202060203" pitchFamily="34" charset="77"/>
              </a:rPr>
              <a:t>Leifer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L. (2020) The Design Thinking Toolbox: A Guide to Mastering the Most Popular and Valuable Innovation Methods 1st Edition. USA: 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Wiley</a:t>
            </a:r>
            <a:endParaRPr lang="en-US" sz="2000" b="1" u="sng" dirty="0">
              <a:solidFill>
                <a:srgbClr val="E03D53"/>
              </a:solidFill>
              <a:latin typeface="Metric Light" panose="020B0303030202060203" pitchFamily="34" charset="77"/>
            </a:endParaRP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 pitchFamily="34" charset="77"/>
              </a:rPr>
              <a:t>Recommended Reading</a:t>
            </a:r>
            <a:r>
              <a:rPr lang="en-US" sz="2000" b="1" u="sng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:</a:t>
            </a: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Heath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C, Heath, D. (2007).  Made to Stick: Why Some Ideas Survive and Others Die. United States: Random House Trade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.</a:t>
            </a:r>
          </a:p>
          <a:p>
            <a:endParaRPr lang="en-US" sz="2000" dirty="0" smtClean="0">
              <a:solidFill>
                <a:srgbClr val="011667"/>
              </a:solidFill>
              <a:latin typeface="Metric Light" panose="020B0303030202060203" pitchFamily="34" charset="77"/>
            </a:endParaRP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Lupton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E, Phillips, C. (2011). Graphic Design Thinking: Beyond Brainstorming. United States: Princeton Architectural Press.</a:t>
            </a:r>
          </a:p>
        </p:txBody>
      </p:sp>
    </p:spTree>
    <p:extLst>
      <p:ext uri="{BB962C8B-B14F-4D97-AF65-F5344CB8AC3E}">
        <p14:creationId xmlns:p14="http://schemas.microsoft.com/office/powerpoint/2010/main" val="284043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7094" y="1874729"/>
            <a:ext cx="6359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E03D53"/>
                </a:solidFill>
                <a:latin typeface="Metric Light" panose="020B0303030202060203" pitchFamily="34" charset="77"/>
              </a:rPr>
              <a:t>Zlibrary</a:t>
            </a:r>
          </a:p>
          <a:p>
            <a:pPr algn="just"/>
            <a:r>
              <a:rPr lang="en-US" sz="2000" b="1" u="sng" dirty="0">
                <a:solidFill>
                  <a:srgbClr val="011667"/>
                </a:solidFill>
                <a:latin typeface="Metric Light" panose="020B0303030202060203" pitchFamily="34" charset="77"/>
              </a:rPr>
              <a:t>Prescribed reading: </a:t>
            </a:r>
            <a:endParaRPr lang="en-US" sz="2000" b="1" u="sng" dirty="0" smtClean="0">
              <a:solidFill>
                <a:srgbClr val="011667"/>
              </a:solidFill>
              <a:latin typeface="Metric Light" panose="020B0303030202060203" pitchFamily="34" charset="77"/>
            </a:endParaRPr>
          </a:p>
          <a:p>
            <a:pPr algn="just"/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Kotler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P.T and Armstrong, G. (2018). Principles of Marketing.17th Ed. USA: Pearson.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4524" y="3244334"/>
            <a:ext cx="38486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03D53"/>
                </a:solidFill>
                <a:latin typeface="Metric Semibold"/>
              </a:rPr>
              <a:t>Marketing Management</a:t>
            </a:r>
          </a:p>
          <a:p>
            <a:r>
              <a:rPr lang="en-US" sz="4000" b="1" dirty="0" smtClean="0">
                <a:solidFill>
                  <a:srgbClr val="E03D53"/>
                </a:solidFill>
                <a:latin typeface="Metric Semibold"/>
              </a:rPr>
              <a:t>500</a:t>
            </a:r>
            <a:endParaRPr lang="en-US" sz="4000" b="1" dirty="0">
              <a:solidFill>
                <a:srgbClr val="E03D53"/>
              </a:solidFill>
              <a:latin typeface="Metri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1101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1201002" y="3244334"/>
            <a:ext cx="3066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Visual Studies 500</a:t>
            </a:r>
            <a:endParaRPr lang="en-US" sz="4000" b="1" dirty="0">
              <a:ln w="11430">
                <a:noFill/>
              </a:ln>
              <a:solidFill>
                <a:srgbClr val="E03D53"/>
              </a:solidFill>
              <a:latin typeface="Metric Semi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6232" y="2567226"/>
            <a:ext cx="4299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/>
              </a:rPr>
              <a:t>Zlibrary</a:t>
            </a:r>
          </a:p>
          <a:p>
            <a:r>
              <a:rPr lang="en-US" sz="2000" b="1" u="sng" dirty="0">
                <a:solidFill>
                  <a:srgbClr val="011667"/>
                </a:solidFill>
                <a:latin typeface="Metric Light" panose="020B0303030202060203"/>
              </a:rPr>
              <a:t>Recommended Reading</a:t>
            </a:r>
            <a:r>
              <a:rPr lang="en-US" sz="2000" b="1" dirty="0" smtClean="0">
                <a:latin typeface="Metric Light" panose="020B0303030202060203"/>
              </a:rPr>
              <a:t>:</a:t>
            </a:r>
            <a:endParaRPr lang="en-US" sz="2000" dirty="0">
              <a:latin typeface="Metric Light" panose="020B0303030202060203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</a:rPr>
              <a:t>Freedman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/>
              </a:rPr>
              <a:t>, K. (2003). Teaching Visual Culture: Curriculum, Aesthetics, and the Social Life of Art. New York: Teachers College Press</a:t>
            </a:r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</a:rPr>
              <a:t>.</a:t>
            </a:r>
            <a:endParaRPr lang="en-US" sz="2000" dirty="0">
              <a:solidFill>
                <a:srgbClr val="002060"/>
              </a:solidFill>
              <a:latin typeface="Metric Light" panose="020B03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45922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682388" y="3216079"/>
            <a:ext cx="320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Copywriting 511 </a:t>
            </a:r>
            <a:r>
              <a:rPr lang="en-US" sz="4000" b="1" dirty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&amp; </a:t>
            </a:r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512</a:t>
            </a:r>
            <a:endParaRPr lang="en-US" sz="4000" b="1" dirty="0">
              <a:ln w="11430">
                <a:noFill/>
              </a:ln>
              <a:solidFill>
                <a:srgbClr val="E03D53"/>
              </a:solidFill>
              <a:latin typeface="Metric Semi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6058" y="3105835"/>
            <a:ext cx="732826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 pitchFamily="34" charset="77"/>
              </a:rPr>
              <a:t>Zlibrary</a:t>
            </a:r>
          </a:p>
          <a:p>
            <a:r>
              <a:rPr lang="en-US" sz="2000" b="1" u="sng" dirty="0">
                <a:solidFill>
                  <a:srgbClr val="002060"/>
                </a:solidFill>
                <a:latin typeface="Metric Light" panose="020B0303030202060203" pitchFamily="34" charset="77"/>
              </a:rPr>
              <a:t>Prescribed Reading: </a:t>
            </a:r>
            <a:endParaRPr lang="en-US" sz="2000" dirty="0">
              <a:solidFill>
                <a:srgbClr val="002060"/>
              </a:solidFill>
              <a:latin typeface="Metric Light" panose="020B0303030202060203" pitchFamily="34" charset="77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Metric Light" panose="020B0303030202060203" pitchFamily="34" charset="77"/>
              </a:rPr>
              <a:t>Maslen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 pitchFamily="34" charset="77"/>
              </a:rPr>
              <a:t>, A. (2019). Persuasive Copywriting. 2nd Edition. London: </a:t>
            </a:r>
            <a:r>
              <a:rPr lang="en-US" sz="2000" dirty="0" err="1">
                <a:solidFill>
                  <a:srgbClr val="002060"/>
                </a:solidFill>
                <a:latin typeface="Metric Light" panose="020B0303030202060203" pitchFamily="34" charset="77"/>
              </a:rPr>
              <a:t>Kogan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 pitchFamily="34" charset="77"/>
              </a:rPr>
              <a:t> Page, </a:t>
            </a:r>
            <a:endParaRPr lang="en-US" sz="2000" dirty="0" smtClean="0">
              <a:solidFill>
                <a:srgbClr val="002060"/>
              </a:solidFill>
              <a:latin typeface="Metric Light" panose="020B0303030202060203" pitchFamily="34" charset="77"/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  <a:latin typeface="Metric Light" panose="020B0303030202060203" pitchFamily="34" charset="77"/>
              </a:rPr>
              <a:t>Recommended </a:t>
            </a:r>
            <a:r>
              <a:rPr lang="en-US" sz="2000" b="1" u="sng" dirty="0">
                <a:solidFill>
                  <a:srgbClr val="002060"/>
                </a:solidFill>
                <a:latin typeface="Metric Light" panose="020B0303030202060203" pitchFamily="34" charset="77"/>
              </a:rPr>
              <a:t>Reading: </a:t>
            </a:r>
            <a:endParaRPr lang="en-US" sz="2000" b="1" u="sng" dirty="0" smtClean="0">
              <a:solidFill>
                <a:srgbClr val="002060"/>
              </a:solidFill>
              <a:latin typeface="Metric Light" panose="020B0303030202060203" pitchFamily="34" charset="77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  <a:ea typeface="Times New Roman" panose="02020603050405020304" pitchFamily="18" charset="0"/>
                <a:cs typeface="Calibri" panose="020F0502020204030204" pitchFamily="34" charset="0"/>
              </a:rPr>
              <a:t>Sullivan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/>
                <a:ea typeface="Times New Roman" panose="02020603050405020304" pitchFamily="18" charset="0"/>
                <a:cs typeface="Calibri" panose="020F0502020204030204" pitchFamily="34" charset="0"/>
              </a:rPr>
              <a:t>, L. (2016). Hey, Whipple, Squeeze This: The Classic Guide to Creating Great Ads. 5th Ed. New Jersey: John Wiley &amp; Sons</a:t>
            </a:r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  <a:ea typeface="Times New Roman" panose="02020603050405020304" pitchFamily="18" charset="0"/>
                <a:cs typeface="Calibri" panose="020F0502020204030204" pitchFamily="34" charset="0"/>
              </a:rPr>
              <a:t>Barry</a:t>
            </a:r>
            <a:r>
              <a:rPr lang="en-US" sz="2000" dirty="0">
                <a:solidFill>
                  <a:srgbClr val="002060"/>
                </a:solidFill>
                <a:latin typeface="Metric Light" panose="020B0303030202060203"/>
                <a:ea typeface="Times New Roman" panose="02020603050405020304" pitchFamily="18" charset="0"/>
                <a:cs typeface="Calibri" panose="020F0502020204030204" pitchFamily="34" charset="0"/>
              </a:rPr>
              <a:t>, P. (2016). The Advertising Concept Book: Think Now, Design Later. 3rd Ed. United Kingdom: Thames &amp; </a:t>
            </a:r>
            <a:r>
              <a:rPr lang="en-US" sz="2000" dirty="0" smtClean="0">
                <a:solidFill>
                  <a:srgbClr val="002060"/>
                </a:solidFill>
                <a:latin typeface="Metric Light" panose="020B0303030202060203"/>
                <a:ea typeface="Times New Roman" panose="02020603050405020304" pitchFamily="18" charset="0"/>
                <a:cs typeface="Calibri" panose="020F0502020204030204" pitchFamily="34" charset="0"/>
              </a:rPr>
              <a:t>Hudson.</a:t>
            </a:r>
            <a:endParaRPr lang="en-ZA" sz="2000" dirty="0">
              <a:solidFill>
                <a:srgbClr val="002060"/>
              </a:solidFill>
              <a:latin typeface="Metric Light" panose="020B03030302020602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11667"/>
              </a:solidFill>
              <a:latin typeface="Metric Light" panose="020B03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88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123405" y="2767281"/>
            <a:ext cx="2821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Graphic Design </a:t>
            </a:r>
            <a:r>
              <a:rPr lang="en-US" sz="4000" b="1" dirty="0">
                <a:ln w="11430">
                  <a:noFill/>
                </a:ln>
                <a:solidFill>
                  <a:srgbClr val="E03D53"/>
                </a:solidFill>
                <a:latin typeface="Metric Semibold" charset="0"/>
              </a:rPr>
              <a:t>511 &amp; 512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8309" y="2551837"/>
            <a:ext cx="69134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E03D53"/>
                </a:solidFill>
                <a:latin typeface="Metric Light" panose="020B0303030202060203" pitchFamily="34" charset="77"/>
              </a:rPr>
              <a:t>Zlibrary</a:t>
            </a:r>
          </a:p>
          <a:p>
            <a:r>
              <a:rPr lang="en-US" sz="2000" b="1" u="sng" dirty="0" smtClean="0">
                <a:solidFill>
                  <a:srgbClr val="011667"/>
                </a:solidFill>
                <a:latin typeface="Metric Light" panose="020B0303030202060203"/>
              </a:rPr>
              <a:t>Prescribed </a:t>
            </a:r>
            <a:r>
              <a:rPr lang="en-US" sz="2000" b="1" u="sng" dirty="0">
                <a:solidFill>
                  <a:srgbClr val="011667"/>
                </a:solidFill>
                <a:latin typeface="Metric Light" panose="020B0303030202060203"/>
              </a:rPr>
              <a:t>Reading</a:t>
            </a:r>
            <a:r>
              <a:rPr lang="en-US" sz="2000" b="1" dirty="0">
                <a:latin typeface="Metric Light" panose="020B0303030202060203"/>
              </a:rPr>
              <a:t>:</a:t>
            </a:r>
            <a:r>
              <a:rPr lang="en-US" sz="2000" dirty="0">
                <a:latin typeface="Metric Light" panose="020B0303030202060203"/>
              </a:rPr>
              <a:t> </a:t>
            </a:r>
            <a:endParaRPr lang="en-US" sz="2000" dirty="0" smtClean="0">
              <a:latin typeface="Metric Light" panose="020B0303030202060203"/>
            </a:endParaRP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/>
              </a:rPr>
              <a:t>Samara, T. (2020). Design Elements A Graphic Style Manual: Understanding the Rules and Knowing When to Break Them. 3rd Ed. United States: Rockport Publishers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.</a:t>
            </a:r>
          </a:p>
          <a:p>
            <a:r>
              <a:rPr lang="en-US" sz="2000" b="1" u="sng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Recommended </a:t>
            </a:r>
            <a:r>
              <a:rPr lang="en-US" sz="2000" b="1" u="sng" dirty="0">
                <a:solidFill>
                  <a:srgbClr val="011667"/>
                </a:solidFill>
                <a:latin typeface="Metric Light" panose="020B0303030202060203" pitchFamily="34" charset="77"/>
              </a:rPr>
              <a:t>Reading: </a:t>
            </a: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Lupton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E, Phillips, J. (2015). Graphic Design: The New Basics. New York: Princeton </a:t>
            </a:r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Architectural Press.</a:t>
            </a:r>
          </a:p>
          <a:p>
            <a:r>
              <a:rPr lang="en-US" sz="2000" dirty="0" smtClean="0">
                <a:solidFill>
                  <a:srgbClr val="011667"/>
                </a:solidFill>
                <a:latin typeface="Metric Light" panose="020B0303030202060203" pitchFamily="34" charset="77"/>
              </a:rPr>
              <a:t>Sherwin</a:t>
            </a:r>
            <a:r>
              <a:rPr lang="en-US" sz="2000" dirty="0">
                <a:solidFill>
                  <a:srgbClr val="011667"/>
                </a:solidFill>
                <a:latin typeface="Metric Light" panose="020B0303030202060203" pitchFamily="34" charset="77"/>
              </a:rPr>
              <a:t>, D. (2010). Creative Workshop: 80 Challenges to Sharpen Your Design Skills. United States: F&amp;W Publications Inc. </a:t>
            </a:r>
          </a:p>
        </p:txBody>
      </p:sp>
    </p:spTree>
    <p:extLst>
      <p:ext uri="{BB962C8B-B14F-4D97-AF65-F5344CB8AC3E}">
        <p14:creationId xmlns:p14="http://schemas.microsoft.com/office/powerpoint/2010/main" val="2722162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1356</TotalTime>
  <Words>954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Metric Light</vt:lpstr>
      <vt:lpstr>Metric Semibold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85</cp:revision>
  <dcterms:created xsi:type="dcterms:W3CDTF">2020-03-05T17:10:53Z</dcterms:created>
  <dcterms:modified xsi:type="dcterms:W3CDTF">2021-04-09T13:17:03Z</dcterms:modified>
</cp:coreProperties>
</file>